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7" r:id="rId4"/>
    <p:sldId id="275" r:id="rId5"/>
    <p:sldId id="268" r:id="rId6"/>
    <p:sldId id="269" r:id="rId7"/>
    <p:sldId id="259" r:id="rId8"/>
    <p:sldId id="271" r:id="rId9"/>
    <p:sldId id="270" r:id="rId10"/>
    <p:sldId id="272" r:id="rId11"/>
    <p:sldId id="273" r:id="rId12"/>
    <p:sldId id="274" r:id="rId13"/>
    <p:sldId id="260" r:id="rId14"/>
    <p:sldId id="261" r:id="rId15"/>
    <p:sldId id="262" r:id="rId16"/>
    <p:sldId id="276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8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some semantic Web details: RDF, </a:t>
            </a:r>
            <a:r>
              <a:rPr lang="en-US" baseline="0" dirty="0" err="1" smtClean="0"/>
              <a:t>sparql</a:t>
            </a:r>
            <a:r>
              <a:rPr lang="en-US" baseline="0" dirty="0" smtClean="0"/>
              <a:t>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2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r>
              <a:rPr lang="en-US" baseline="0" dirty="0" smtClean="0"/>
              <a:t> discussion and future work. Get from Paper </a:t>
            </a:r>
            <a:r>
              <a:rPr lang="en-US" baseline="0" smtClean="0"/>
              <a:t>and elaborate.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8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SADI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828800" y="3733800"/>
            <a:ext cx="1776263" cy="1104498"/>
            <a:chOff x="312837" y="2362199"/>
            <a:chExt cx="1776263" cy="1104498"/>
          </a:xfrm>
        </p:grpSpPr>
        <p:sp>
          <p:nvSpPr>
            <p:cNvPr id="37" name="Rounded Rectangle 36"/>
            <p:cNvSpPr/>
            <p:nvPr/>
          </p:nvSpPr>
          <p:spPr>
            <a:xfrm>
              <a:off x="312837" y="2362199"/>
              <a:ext cx="1776263" cy="110449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ounded Rectangle 4"/>
            <p:cNvSpPr/>
            <p:nvPr/>
          </p:nvSpPr>
          <p:spPr>
            <a:xfrm>
              <a:off x="345187" y="2394549"/>
              <a:ext cx="1711563" cy="1039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Earth Data Analysis Center (EDAC)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Earth Science Data Provider</a:t>
              </a:r>
              <a:endParaRPr lang="en-US" sz="1400" b="1" kern="1200" dirty="0"/>
            </a:p>
          </p:txBody>
        </p:sp>
      </p:grpSp>
      <p:sp>
        <p:nvSpPr>
          <p:cNvPr id="32" name="Right Arrow 31"/>
          <p:cNvSpPr/>
          <p:nvPr/>
        </p:nvSpPr>
        <p:spPr>
          <a:xfrm>
            <a:off x="1447800" y="4191000"/>
            <a:ext cx="38100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724400" y="3733800"/>
            <a:ext cx="1776263" cy="1166818"/>
            <a:chOff x="3244899" y="2331039"/>
            <a:chExt cx="1776263" cy="1166818"/>
          </a:xfrm>
        </p:grpSpPr>
        <p:sp>
          <p:nvSpPr>
            <p:cNvPr id="40" name="Rounded Rectangle 39"/>
            <p:cNvSpPr/>
            <p:nvPr/>
          </p:nvSpPr>
          <p:spPr>
            <a:xfrm>
              <a:off x="3244899" y="2331039"/>
              <a:ext cx="1776263" cy="116681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ounded Rectangle 4"/>
            <p:cNvSpPr/>
            <p:nvPr/>
          </p:nvSpPr>
          <p:spPr>
            <a:xfrm>
              <a:off x="3279074" y="2365214"/>
              <a:ext cx="1707913" cy="10984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err="1" smtClean="0"/>
                <a:t>Lifemapper</a:t>
              </a:r>
              <a:endParaRPr lang="en-US" sz="1400" b="1" kern="1200" dirty="0" smtClean="0"/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Species Distribution Model Computational Experiments</a:t>
              </a:r>
              <a:endParaRPr lang="en-US" sz="1400" b="1" kern="1200" dirty="0"/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3657600" y="4191000"/>
            <a:ext cx="99060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733800" y="3962400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Manual</a:t>
            </a:r>
            <a:endParaRPr lang="en-US" sz="1400" dirty="0"/>
          </a:p>
        </p:txBody>
      </p:sp>
      <p:sp>
        <p:nvSpPr>
          <p:cNvPr id="44" name="Right Arrow 43"/>
          <p:cNvSpPr/>
          <p:nvPr/>
        </p:nvSpPr>
        <p:spPr>
          <a:xfrm>
            <a:off x="6553200" y="4191000"/>
            <a:ext cx="91440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391400" y="4038600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Many</a:t>
            </a:r>
          </a:p>
          <a:p>
            <a:pPr algn="ctr"/>
            <a:r>
              <a:rPr lang="en-US" sz="1400" dirty="0" smtClean="0"/>
              <a:t>Datasets</a:t>
            </a:r>
            <a:endParaRPr lang="en-US" sz="1400" dirty="0"/>
          </a:p>
        </p:txBody>
      </p:sp>
      <p:pic>
        <p:nvPicPr>
          <p:cNvPr id="46" name="Picture 45" descr="map_27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600200"/>
            <a:ext cx="3284589" cy="1206340"/>
          </a:xfrm>
          <a:prstGeom prst="rect">
            <a:avLst/>
          </a:prstGeom>
        </p:spPr>
      </p:pic>
      <p:pic>
        <p:nvPicPr>
          <p:cNvPr id="47" name="Picture 46" descr="map_27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752600"/>
            <a:ext cx="3284589" cy="1206340"/>
          </a:xfrm>
          <a:prstGeom prst="rect">
            <a:avLst/>
          </a:prstGeom>
        </p:spPr>
      </p:pic>
      <p:pic>
        <p:nvPicPr>
          <p:cNvPr id="48" name="Picture 47" descr="map_27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1905000"/>
            <a:ext cx="3284589" cy="1206340"/>
          </a:xfrm>
          <a:prstGeom prst="rect">
            <a:avLst/>
          </a:prstGeom>
        </p:spPr>
      </p:pic>
      <p:pic>
        <p:nvPicPr>
          <p:cNvPr id="49" name="Picture 48" descr="map_27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2057400"/>
            <a:ext cx="3284589" cy="1206340"/>
          </a:xfrm>
          <a:prstGeom prst="rect">
            <a:avLst/>
          </a:prstGeom>
        </p:spPr>
      </p:pic>
      <p:pic>
        <p:nvPicPr>
          <p:cNvPr id="50" name="Picture 49" descr="map_27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0" y="2209800"/>
            <a:ext cx="3284589" cy="1206340"/>
          </a:xfrm>
          <a:prstGeom prst="rect">
            <a:avLst/>
          </a:prstGeom>
        </p:spPr>
      </p:pic>
      <p:pic>
        <p:nvPicPr>
          <p:cNvPr id="51" name="Picture 50" descr="space11-1024x409.png"/>
          <p:cNvPicPr>
            <a:picLocks noChangeAspect="1"/>
          </p:cNvPicPr>
          <p:nvPr/>
        </p:nvPicPr>
        <p:blipFill>
          <a:blip r:embed="rId3" cstate="print"/>
          <a:srcRect l="61667" t="10432" b="10285"/>
          <a:stretch>
            <a:fillRect/>
          </a:stretch>
        </p:blipFill>
        <p:spPr>
          <a:xfrm rot="20067495">
            <a:off x="1066800" y="1066800"/>
            <a:ext cx="2213811" cy="1828800"/>
          </a:xfrm>
          <a:prstGeom prst="rect">
            <a:avLst/>
          </a:prstGeom>
        </p:spPr>
      </p:pic>
      <p:pic>
        <p:nvPicPr>
          <p:cNvPr id="52" name="Picture 51" descr="hom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1447800"/>
            <a:ext cx="2806700" cy="1981200"/>
          </a:xfrm>
          <a:prstGeom prst="rect">
            <a:avLst/>
          </a:prstGeom>
        </p:spPr>
      </p:pic>
      <p:sp>
        <p:nvSpPr>
          <p:cNvPr id="55" name="Rounded Rectangle 4"/>
          <p:cNvSpPr/>
          <p:nvPr/>
        </p:nvSpPr>
        <p:spPr>
          <a:xfrm>
            <a:off x="4972659" y="5432518"/>
            <a:ext cx="1303111" cy="7173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/>
              <a:t>IPCC climate change &amp; Others</a:t>
            </a:r>
            <a:endParaRPr lang="en-US" sz="1400" b="1" kern="1200" dirty="0" smtClean="0"/>
          </a:p>
        </p:txBody>
      </p:sp>
      <p:sp>
        <p:nvSpPr>
          <p:cNvPr id="56" name="Right Arrow 55"/>
          <p:cNvSpPr/>
          <p:nvPr/>
        </p:nvSpPr>
        <p:spPr>
          <a:xfrm rot="16200000">
            <a:off x="5410200" y="5029200"/>
            <a:ext cx="38100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3886200" y="228600"/>
            <a:ext cx="45536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Questions of interest:</a:t>
            </a:r>
          </a:p>
          <a:p>
            <a:r>
              <a:rPr lang="en-US" sz="1400" dirty="0" smtClean="0"/>
              <a:t>How to automate manual process?</a:t>
            </a:r>
          </a:p>
          <a:p>
            <a:r>
              <a:rPr lang="en-US" sz="1400" dirty="0" smtClean="0"/>
              <a:t>How to keep track of data sources and analysis paths?</a:t>
            </a:r>
          </a:p>
          <a:p>
            <a:r>
              <a:rPr lang="en-US" sz="1400" dirty="0" smtClean="0"/>
              <a:t>How to understand voluminous datasets used &amp; generated?</a:t>
            </a:r>
            <a:endParaRPr lang="en-US" sz="1400" dirty="0"/>
          </a:p>
        </p:txBody>
      </p:sp>
      <p:sp>
        <p:nvSpPr>
          <p:cNvPr id="30" name="Flowchart: Magnetic Disk 29"/>
          <p:cNvSpPr/>
          <p:nvPr/>
        </p:nvSpPr>
        <p:spPr>
          <a:xfrm>
            <a:off x="304800" y="3886200"/>
            <a:ext cx="1066800" cy="838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NASA &amp; others</a:t>
            </a:r>
            <a:endParaRPr lang="en-US" sz="1400" b="1" dirty="0"/>
          </a:p>
        </p:txBody>
      </p:sp>
      <p:sp>
        <p:nvSpPr>
          <p:cNvPr id="31" name="Flowchart: Magnetic Disk 30"/>
          <p:cNvSpPr/>
          <p:nvPr/>
        </p:nvSpPr>
        <p:spPr>
          <a:xfrm>
            <a:off x="5105400" y="5410200"/>
            <a:ext cx="1066800" cy="838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IPCC &amp; others</a:t>
            </a:r>
            <a:endParaRPr lang="en-US" sz="1400" b="1" dirty="0"/>
          </a:p>
        </p:txBody>
      </p:sp>
      <p:sp>
        <p:nvSpPr>
          <p:cNvPr id="27" name="Rectangle 26"/>
          <p:cNvSpPr/>
          <p:nvPr/>
        </p:nvSpPr>
        <p:spPr>
          <a:xfrm>
            <a:off x="5105400" y="3352800"/>
            <a:ext cx="1143000" cy="381000"/>
          </a:xfrm>
          <a:prstGeom prst="rect">
            <a:avLst/>
          </a:prstGeom>
          <a:solidFill>
            <a:schemeClr val="accent6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2133600" y="3352800"/>
            <a:ext cx="1143000" cy="381000"/>
          </a:xfrm>
          <a:prstGeom prst="rect">
            <a:avLst/>
          </a:prstGeom>
          <a:solidFill>
            <a:schemeClr val="accent6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087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eft-Right Arrow 4"/>
          <p:cNvSpPr/>
          <p:nvPr/>
        </p:nvSpPr>
        <p:spPr>
          <a:xfrm rot="3789444">
            <a:off x="5806158" y="5097939"/>
            <a:ext cx="738130" cy="1865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/>
          </a:p>
        </p:txBody>
      </p:sp>
      <p:sp>
        <p:nvSpPr>
          <p:cNvPr id="33" name="Rectangle 32"/>
          <p:cNvSpPr/>
          <p:nvPr/>
        </p:nvSpPr>
        <p:spPr>
          <a:xfrm>
            <a:off x="3962400" y="3738274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990600" y="3738274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539547" y="228600"/>
            <a:ext cx="4452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Questions of interest:</a:t>
            </a:r>
          </a:p>
          <a:p>
            <a:r>
              <a:rPr lang="en-US" sz="1400" dirty="0" smtClean="0"/>
              <a:t>How to automate manual process? 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Semantic technologies</a:t>
            </a: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How to keep track of data sources and analysis paths?</a:t>
            </a: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How to understand voluminous datasets generated?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514600" y="2286000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 1</a:t>
            </a:r>
          </a:p>
          <a:p>
            <a:pPr algn="ctr"/>
            <a:r>
              <a:rPr lang="en-US" sz="1200" dirty="0" smtClean="0"/>
              <a:t>Web Service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447800" y="2819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Semantic Service</a:t>
            </a:r>
            <a:r>
              <a:rPr lang="en-US" b="1" dirty="0"/>
              <a:t> </a:t>
            </a:r>
            <a:r>
              <a:rPr lang="en-US" b="1" dirty="0" smtClean="0"/>
              <a:t>Orchestration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5791200" y="2747674"/>
            <a:ext cx="1776263" cy="1981200"/>
            <a:chOff x="1904993" y="-3"/>
            <a:chExt cx="1776263" cy="757762"/>
          </a:xfrm>
        </p:grpSpPr>
        <p:sp>
          <p:nvSpPr>
            <p:cNvPr id="17" name="Rounded Rectangle 16"/>
            <p:cNvSpPr/>
            <p:nvPr/>
          </p:nvSpPr>
          <p:spPr>
            <a:xfrm>
              <a:off x="1904993" y="-3"/>
              <a:ext cx="1776263" cy="757762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1927187" y="22191"/>
              <a:ext cx="1731875" cy="7133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Semantic Automated Discovery &amp; Integration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(SADI) Services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Semantic annotation of Service inputs and outputs 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Service “wrappers”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85800" y="4271674"/>
            <a:ext cx="1776263" cy="838200"/>
            <a:chOff x="312837" y="2362199"/>
            <a:chExt cx="1776263" cy="1104498"/>
          </a:xfrm>
        </p:grpSpPr>
        <p:sp>
          <p:nvSpPr>
            <p:cNvPr id="24" name="Rounded Rectangle 23"/>
            <p:cNvSpPr/>
            <p:nvPr/>
          </p:nvSpPr>
          <p:spPr>
            <a:xfrm>
              <a:off x="312837" y="2362199"/>
              <a:ext cx="1776263" cy="110449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4"/>
            <p:cNvSpPr/>
            <p:nvPr/>
          </p:nvSpPr>
          <p:spPr>
            <a:xfrm>
              <a:off x="345187" y="2394549"/>
              <a:ext cx="1711563" cy="1039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Earth Data Analysis Center (EDAC)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57600" y="4271674"/>
            <a:ext cx="1776263" cy="885494"/>
            <a:chOff x="3244899" y="2331039"/>
            <a:chExt cx="1776263" cy="1166818"/>
          </a:xfrm>
        </p:grpSpPr>
        <p:sp>
          <p:nvSpPr>
            <p:cNvPr id="32" name="Rounded Rectangle 31"/>
            <p:cNvSpPr/>
            <p:nvPr/>
          </p:nvSpPr>
          <p:spPr>
            <a:xfrm>
              <a:off x="3244899" y="2331039"/>
              <a:ext cx="1776263" cy="116681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4"/>
            <p:cNvSpPr/>
            <p:nvPr/>
          </p:nvSpPr>
          <p:spPr>
            <a:xfrm>
              <a:off x="3279074" y="2365214"/>
              <a:ext cx="1707913" cy="10984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err="1" smtClean="0"/>
                <a:t>Lifemapper</a:t>
              </a:r>
              <a:endParaRPr lang="en-US" sz="1400" b="1" kern="1200" dirty="0" smtClean="0"/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Species Distribution Models</a:t>
              </a:r>
            </a:p>
          </p:txBody>
        </p:sp>
      </p:grpSp>
      <p:cxnSp>
        <p:nvCxnSpPr>
          <p:cNvPr id="3" name="Straight Arrow Connector 2"/>
          <p:cNvCxnSpPr>
            <a:stCxn id="17" idx="1"/>
            <a:endCxn id="33" idx="3"/>
          </p:cNvCxnSpPr>
          <p:nvPr/>
        </p:nvCxnSpPr>
        <p:spPr>
          <a:xfrm flipH="1">
            <a:off x="5105400" y="3738274"/>
            <a:ext cx="685800" cy="22860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143000" y="1295400"/>
            <a:ext cx="1547663" cy="838200"/>
            <a:chOff x="1904988" y="0"/>
            <a:chExt cx="1776263" cy="452956"/>
          </a:xfrm>
        </p:grpSpPr>
        <p:sp>
          <p:nvSpPr>
            <p:cNvPr id="42" name="Rounded Rectangle 41"/>
            <p:cNvSpPr/>
            <p:nvPr/>
          </p:nvSpPr>
          <p:spPr>
            <a:xfrm>
              <a:off x="1904988" y="0"/>
              <a:ext cx="1776263" cy="452956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1918255" y="13267"/>
              <a:ext cx="1749729" cy="4264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Reuse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err="1" smtClean="0"/>
                <a:t>CardioShARE</a:t>
              </a:r>
              <a:endParaRPr lang="en-US" b="1" kern="1200" dirty="0" smtClean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429000" y="1295400"/>
            <a:ext cx="1524000" cy="838200"/>
            <a:chOff x="1904988" y="0"/>
            <a:chExt cx="1776263" cy="452956"/>
          </a:xfrm>
        </p:grpSpPr>
        <p:sp>
          <p:nvSpPr>
            <p:cNvPr id="45" name="Rounded Rectangle 44"/>
            <p:cNvSpPr/>
            <p:nvPr/>
          </p:nvSpPr>
          <p:spPr>
            <a:xfrm>
              <a:off x="1904988" y="0"/>
              <a:ext cx="1776263" cy="452956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/>
            <p:cNvSpPr/>
            <p:nvPr/>
          </p:nvSpPr>
          <p:spPr>
            <a:xfrm>
              <a:off x="1918255" y="13267"/>
              <a:ext cx="1749729" cy="4264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Knowledge </a:t>
              </a:r>
              <a:r>
                <a:rPr lang="en-US" b="1" dirty="0"/>
                <a:t>B</a:t>
              </a:r>
              <a:r>
                <a:rPr lang="en-US" b="1" dirty="0" smtClean="0"/>
                <a:t>ase</a:t>
              </a:r>
              <a:endParaRPr lang="en-US" b="1" kern="1200" dirty="0" smtClean="0"/>
            </a:p>
          </p:txBody>
        </p:sp>
      </p:grpSp>
      <p:sp>
        <p:nvSpPr>
          <p:cNvPr id="5" name="Left-Right Arrow 4"/>
          <p:cNvSpPr/>
          <p:nvPr/>
        </p:nvSpPr>
        <p:spPr>
          <a:xfrm>
            <a:off x="2743200" y="1676400"/>
            <a:ext cx="609600" cy="228600"/>
          </a:xfrm>
          <a:prstGeom prst="leftRightArrow">
            <a:avLst/>
          </a:prstGeom>
          <a:solidFill>
            <a:schemeClr val="accent5"/>
          </a:solidFill>
          <a:ln>
            <a:solidFill>
              <a:srgbClr val="39639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-Right Arrow 46"/>
          <p:cNvSpPr/>
          <p:nvPr/>
        </p:nvSpPr>
        <p:spPr>
          <a:xfrm>
            <a:off x="1143000" y="3276600"/>
            <a:ext cx="3962400" cy="304800"/>
          </a:xfrm>
          <a:prstGeom prst="leftRightArrow">
            <a:avLst/>
          </a:prstGeom>
          <a:solidFill>
            <a:schemeClr val="accent5"/>
          </a:solidFill>
          <a:ln>
            <a:solidFill>
              <a:srgbClr val="39639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2200" y="381000"/>
            <a:ext cx="1371600" cy="68580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Cyber-</a:t>
            </a:r>
            <a:r>
              <a:rPr lang="en-US" dirty="0" err="1" smtClean="0"/>
              <a:t>ShARE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0" y="1295400"/>
            <a:ext cx="179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132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eft-Right Arrow 4"/>
          <p:cNvSpPr/>
          <p:nvPr/>
        </p:nvSpPr>
        <p:spPr>
          <a:xfrm rot="3789444">
            <a:off x="5729958" y="2049939"/>
            <a:ext cx="738130" cy="1865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/>
          </a:p>
        </p:txBody>
      </p:sp>
      <p:sp>
        <p:nvSpPr>
          <p:cNvPr id="33" name="Rectangle 32"/>
          <p:cNvSpPr/>
          <p:nvPr/>
        </p:nvSpPr>
        <p:spPr>
          <a:xfrm>
            <a:off x="3962400" y="4296106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990600" y="4296106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2514600" y="2743200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 1</a:t>
            </a:r>
          </a:p>
          <a:p>
            <a:pPr algn="ctr"/>
            <a:r>
              <a:rPr lang="en-US" sz="1200" dirty="0" smtClean="0"/>
              <a:t>Web Service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685800" y="4829506"/>
            <a:ext cx="1776263" cy="838200"/>
            <a:chOff x="312837" y="2362199"/>
            <a:chExt cx="1776263" cy="1104498"/>
          </a:xfrm>
        </p:grpSpPr>
        <p:sp>
          <p:nvSpPr>
            <p:cNvPr id="24" name="Rounded Rectangle 23"/>
            <p:cNvSpPr/>
            <p:nvPr/>
          </p:nvSpPr>
          <p:spPr>
            <a:xfrm>
              <a:off x="312837" y="2362199"/>
              <a:ext cx="1776263" cy="110449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4"/>
            <p:cNvSpPr/>
            <p:nvPr/>
          </p:nvSpPr>
          <p:spPr>
            <a:xfrm>
              <a:off x="345187" y="2394549"/>
              <a:ext cx="1711563" cy="1039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Earth Data Analysis Center (EDAC)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57600" y="4829506"/>
            <a:ext cx="1776263" cy="885494"/>
            <a:chOff x="3244899" y="2331039"/>
            <a:chExt cx="1776263" cy="1166818"/>
          </a:xfrm>
        </p:grpSpPr>
        <p:sp>
          <p:nvSpPr>
            <p:cNvPr id="32" name="Rounded Rectangle 31"/>
            <p:cNvSpPr/>
            <p:nvPr/>
          </p:nvSpPr>
          <p:spPr>
            <a:xfrm>
              <a:off x="3244899" y="2331039"/>
              <a:ext cx="1776263" cy="116681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4"/>
            <p:cNvSpPr/>
            <p:nvPr/>
          </p:nvSpPr>
          <p:spPr>
            <a:xfrm>
              <a:off x="3279074" y="2365214"/>
              <a:ext cx="1707913" cy="10984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err="1" smtClean="0"/>
                <a:t>Lifemapper</a:t>
              </a:r>
              <a:endParaRPr lang="en-US" sz="1400" b="1" kern="1200" dirty="0" smtClean="0"/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Species Distribution Models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43000" y="1295400"/>
            <a:ext cx="1547663" cy="838200"/>
            <a:chOff x="1904988" y="0"/>
            <a:chExt cx="1776263" cy="452956"/>
          </a:xfrm>
        </p:grpSpPr>
        <p:sp>
          <p:nvSpPr>
            <p:cNvPr id="42" name="Rounded Rectangle 41"/>
            <p:cNvSpPr/>
            <p:nvPr/>
          </p:nvSpPr>
          <p:spPr>
            <a:xfrm>
              <a:off x="1904988" y="0"/>
              <a:ext cx="1776263" cy="452956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1918255" y="13267"/>
              <a:ext cx="1749729" cy="4264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Reuse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err="1" smtClean="0"/>
                <a:t>CardioShARE</a:t>
              </a:r>
              <a:endParaRPr lang="en-US" b="1" kern="1200" dirty="0" smtClean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429000" y="1295400"/>
            <a:ext cx="1524000" cy="838200"/>
            <a:chOff x="1904988" y="0"/>
            <a:chExt cx="1776263" cy="452956"/>
          </a:xfrm>
        </p:grpSpPr>
        <p:sp>
          <p:nvSpPr>
            <p:cNvPr id="45" name="Rounded Rectangle 44"/>
            <p:cNvSpPr/>
            <p:nvPr/>
          </p:nvSpPr>
          <p:spPr>
            <a:xfrm>
              <a:off x="1904988" y="0"/>
              <a:ext cx="1776263" cy="452956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/>
            <p:cNvSpPr/>
            <p:nvPr/>
          </p:nvSpPr>
          <p:spPr>
            <a:xfrm>
              <a:off x="1918255" y="13267"/>
              <a:ext cx="1749729" cy="4264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Knowledge </a:t>
              </a:r>
              <a:r>
                <a:rPr lang="en-US" b="1" dirty="0"/>
                <a:t>B</a:t>
              </a:r>
              <a:r>
                <a:rPr lang="en-US" b="1" dirty="0" smtClean="0"/>
                <a:t>ase</a:t>
              </a:r>
              <a:endParaRPr lang="en-US" b="1" kern="1200" dirty="0" smtClean="0"/>
            </a:p>
          </p:txBody>
        </p:sp>
      </p:grpSp>
      <p:sp>
        <p:nvSpPr>
          <p:cNvPr id="5" name="Left-Right Arrow 4"/>
          <p:cNvSpPr/>
          <p:nvPr/>
        </p:nvSpPr>
        <p:spPr>
          <a:xfrm>
            <a:off x="2743200" y="1676400"/>
            <a:ext cx="609600" cy="228600"/>
          </a:xfrm>
          <a:prstGeom prst="leftRightArrow">
            <a:avLst/>
          </a:prstGeom>
          <a:solidFill>
            <a:schemeClr val="accent5"/>
          </a:solidFill>
          <a:ln>
            <a:solidFill>
              <a:srgbClr val="39639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2200" y="381000"/>
            <a:ext cx="1371600" cy="685800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Cyber-</a:t>
            </a:r>
            <a:r>
              <a:rPr lang="en-US" dirty="0" err="1" smtClean="0"/>
              <a:t>ShARE</a:t>
            </a:r>
            <a:endParaRPr lang="en-US" dirty="0"/>
          </a:p>
        </p:txBody>
      </p:sp>
      <p:grpSp>
        <p:nvGrpSpPr>
          <p:cNvPr id="30" name="Group 16"/>
          <p:cNvGrpSpPr/>
          <p:nvPr/>
        </p:nvGrpSpPr>
        <p:grpSpPr>
          <a:xfrm>
            <a:off x="7620000" y="2057400"/>
            <a:ext cx="1066800" cy="762000"/>
            <a:chOff x="2209810" y="0"/>
            <a:chExt cx="2104429" cy="1052214"/>
          </a:xfrm>
          <a:solidFill>
            <a:schemeClr val="accent4"/>
          </a:solidFill>
        </p:grpSpPr>
        <p:sp>
          <p:nvSpPr>
            <p:cNvPr id="38" name="Rounded Rectangle 37"/>
            <p:cNvSpPr/>
            <p:nvPr/>
          </p:nvSpPr>
          <p:spPr>
            <a:xfrm>
              <a:off x="2209810" y="0"/>
              <a:ext cx="2104429" cy="10522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ounded Rectangle 4"/>
            <p:cNvSpPr/>
            <p:nvPr/>
          </p:nvSpPr>
          <p:spPr>
            <a:xfrm>
              <a:off x="2240628" y="30818"/>
              <a:ext cx="2042793" cy="9905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err="1" smtClean="0"/>
                <a:t>WebProbe</a:t>
              </a:r>
              <a:endParaRPr lang="en-US" sz="1400" b="1" kern="1200" dirty="0" smtClean="0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685800" y="3838906"/>
            <a:ext cx="1752600" cy="4572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Provenance</a:t>
            </a:r>
            <a:endParaRPr lang="en-US" sz="1400" dirty="0"/>
          </a:p>
        </p:txBody>
      </p:sp>
      <p:sp>
        <p:nvSpPr>
          <p:cNvPr id="49" name="Right Arrow 48"/>
          <p:cNvSpPr/>
          <p:nvPr/>
        </p:nvSpPr>
        <p:spPr>
          <a:xfrm>
            <a:off x="3733800" y="3838906"/>
            <a:ext cx="1676400" cy="4572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Provenance</a:t>
            </a:r>
            <a:endParaRPr lang="en-US" sz="1400" dirty="0"/>
          </a:p>
        </p:txBody>
      </p:sp>
      <p:sp>
        <p:nvSpPr>
          <p:cNvPr id="50" name="Right Arrow 49"/>
          <p:cNvSpPr/>
          <p:nvPr/>
        </p:nvSpPr>
        <p:spPr>
          <a:xfrm>
            <a:off x="2286000" y="3276600"/>
            <a:ext cx="1600200" cy="4572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Provenance</a:t>
            </a:r>
            <a:endParaRPr lang="en-US" sz="1400" dirty="0"/>
          </a:p>
        </p:txBody>
      </p:sp>
      <p:sp>
        <p:nvSpPr>
          <p:cNvPr id="51" name="Right Arrow 50"/>
          <p:cNvSpPr/>
          <p:nvPr/>
        </p:nvSpPr>
        <p:spPr>
          <a:xfrm>
            <a:off x="609600" y="2209800"/>
            <a:ext cx="5029200" cy="4572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Provenance</a:t>
            </a:r>
            <a:endParaRPr lang="en-US" sz="1400" dirty="0"/>
          </a:p>
        </p:txBody>
      </p:sp>
      <p:sp>
        <p:nvSpPr>
          <p:cNvPr id="52" name="Flowchart: Document 22"/>
          <p:cNvSpPr/>
          <p:nvPr/>
        </p:nvSpPr>
        <p:spPr>
          <a:xfrm>
            <a:off x="5715000" y="1981200"/>
            <a:ext cx="1371600" cy="1371600"/>
          </a:xfrm>
          <a:prstGeom prst="flowChartDocumen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Overall provenance using</a:t>
            </a:r>
          </a:p>
          <a:p>
            <a:pPr algn="ctr"/>
            <a:r>
              <a:rPr lang="en-US" sz="1200" dirty="0" smtClean="0"/>
              <a:t>PROV Standard</a:t>
            </a:r>
          </a:p>
          <a:p>
            <a:pPr algn="ctr"/>
            <a:r>
              <a:rPr lang="en-US" sz="1200" dirty="0" smtClean="0"/>
              <a:t>+ Extensions in PML3</a:t>
            </a:r>
            <a:endParaRPr lang="en-US" sz="1200" dirty="0"/>
          </a:p>
        </p:txBody>
      </p:sp>
      <p:sp>
        <p:nvSpPr>
          <p:cNvPr id="53" name="Right Arrow 52"/>
          <p:cNvSpPr/>
          <p:nvPr/>
        </p:nvSpPr>
        <p:spPr>
          <a:xfrm>
            <a:off x="7162800" y="2286000"/>
            <a:ext cx="38100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934200" y="1154668"/>
            <a:ext cx="200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MOCKED UP DEMO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134102" y="0"/>
            <a:ext cx="50098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Questions of interest:</a:t>
            </a: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How to automate manual process?  Semantic technologies</a:t>
            </a:r>
          </a:p>
          <a:p>
            <a:r>
              <a:rPr lang="en-US" sz="1400" dirty="0" smtClean="0"/>
              <a:t>How to keep track of data sources and analysis paths?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Provenance</a:t>
            </a: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How to understand voluminous datasets generated?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4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Lifemapper</a:t>
            </a:r>
            <a:r>
              <a:rPr lang="en-US" dirty="0" smtClean="0"/>
              <a:t> Model Generation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4000500"/>
            <a:ext cx="5016500" cy="242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4406900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4660900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005303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0" y="1339564"/>
            <a:ext cx="2565400" cy="183242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251200" y="4724400"/>
            <a:ext cx="457200" cy="11557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7239000" y="3022600"/>
            <a:ext cx="457200" cy="11557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6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ded Corner 11"/>
          <p:cNvSpPr/>
          <p:nvPr/>
        </p:nvSpPr>
        <p:spPr>
          <a:xfrm>
            <a:off x="2921000" y="3686006"/>
            <a:ext cx="3060700" cy="2816394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Data Analysis 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4693453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44220" y="184554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744220" y="461010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921000" y="1717506"/>
            <a:ext cx="914400" cy="9144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lded Corner 8"/>
          <p:cNvSpPr/>
          <p:nvPr/>
        </p:nvSpPr>
        <p:spPr>
          <a:xfrm>
            <a:off x="4737100" y="1717506"/>
            <a:ext cx="914400" cy="9144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6438900" y="1387306"/>
            <a:ext cx="914400" cy="9144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lded Corner 10"/>
          <p:cNvSpPr/>
          <p:nvPr/>
        </p:nvSpPr>
        <p:spPr>
          <a:xfrm>
            <a:off x="6438900" y="2668503"/>
            <a:ext cx="914400" cy="9144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3225800" y="3790612"/>
            <a:ext cx="2387600" cy="7432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Lifemapper</a:t>
            </a:r>
            <a:r>
              <a:rPr lang="en-US" dirty="0" smtClean="0"/>
              <a:t> Data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84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579918" y="5966113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OWL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62200" y="5943600"/>
            <a:ext cx="1600200" cy="6858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SADI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95800" y="3934692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x</a:t>
            </a:r>
            <a:r>
              <a:rPr lang="en-US" sz="1400" dirty="0" err="1" smtClean="0">
                <a:solidFill>
                  <a:schemeClr val="tx1"/>
                </a:solidFill>
              </a:rPr>
              <a:t>sd:anyURI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33400" y="1447800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WCSCoverage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Sequence</a:t>
            </a:r>
          </a:p>
        </p:txBody>
      </p:sp>
      <p:sp>
        <p:nvSpPr>
          <p:cNvPr id="11" name="Oval 10"/>
          <p:cNvSpPr/>
          <p:nvPr/>
        </p:nvSpPr>
        <p:spPr>
          <a:xfrm>
            <a:off x="4267200" y="1021773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WCSCoverage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4308764" y="1859973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WCSCoverage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5" name="Straight Arrow Connector 14"/>
          <p:cNvCxnSpPr>
            <a:stCxn id="10" idx="6"/>
            <a:endCxn id="11" idx="2"/>
          </p:cNvCxnSpPr>
          <p:nvPr/>
        </p:nvCxnSpPr>
        <p:spPr>
          <a:xfrm flipV="1">
            <a:off x="2396836" y="1342160"/>
            <a:ext cx="1870364" cy="426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6"/>
            <a:endCxn id="12" idx="2"/>
          </p:cNvCxnSpPr>
          <p:nvPr/>
        </p:nvCxnSpPr>
        <p:spPr>
          <a:xfrm>
            <a:off x="2396836" y="1768187"/>
            <a:ext cx="1911928" cy="412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4600" y="1250373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hasWCSCoverage1</a:t>
            </a:r>
            <a:endParaRPr lang="en-US" sz="11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14600" y="2131763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hasWCSCoverage10</a:t>
            </a:r>
            <a:endParaRPr lang="en-US" sz="11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029200" y="151014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048000" y="155517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09600" y="2774373"/>
            <a:ext cx="1600200" cy="6858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WCSPayload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Extractor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1066800" y="2240973"/>
            <a:ext cx="685800" cy="44161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1066800" y="3628160"/>
            <a:ext cx="685800" cy="44161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33400" y="4191000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WCSPayload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Sequence</a:t>
            </a:r>
          </a:p>
        </p:txBody>
      </p:sp>
      <p:cxnSp>
        <p:nvCxnSpPr>
          <p:cNvPr id="29" name="Straight Arrow Connector 28"/>
          <p:cNvCxnSpPr>
            <a:stCxn id="26" idx="6"/>
            <a:endCxn id="8" idx="1"/>
          </p:cNvCxnSpPr>
          <p:nvPr/>
        </p:nvCxnSpPr>
        <p:spPr>
          <a:xfrm flipV="1">
            <a:off x="2396836" y="4170219"/>
            <a:ext cx="2098964" cy="34116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6"/>
            <a:endCxn id="40" idx="1"/>
          </p:cNvCxnSpPr>
          <p:nvPr/>
        </p:nvCxnSpPr>
        <p:spPr>
          <a:xfrm>
            <a:off x="2396836" y="4511387"/>
            <a:ext cx="2098964" cy="358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4600" y="4024746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hasWCSPayload1</a:t>
            </a:r>
            <a:endParaRPr lang="en-US" sz="11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514600" y="4753736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hasWCSPayload10</a:t>
            </a:r>
            <a:endParaRPr lang="en-US" sz="11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953000" y="425334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048000" y="429837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4191000" y="6050973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 Type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495800" y="4634346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x</a:t>
            </a:r>
            <a:r>
              <a:rPr lang="en-US" sz="1400" dirty="0" err="1" smtClean="0">
                <a:solidFill>
                  <a:schemeClr val="tx1"/>
                </a:solidFill>
              </a:rPr>
              <a:t>sd:anyURI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7200" y="3164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 1: Extracts WCS TIFF Data from WCS Multipart MIME message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262F-2FCE-452B-B56F-18479F54D7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579918" y="5966113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OWL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62200" y="5943600"/>
            <a:ext cx="1600200" cy="6858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SADI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467600" y="762000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x</a:t>
            </a:r>
            <a:r>
              <a:rPr lang="en-US" sz="1400" dirty="0" err="1" smtClean="0">
                <a:solidFill>
                  <a:schemeClr val="tx1"/>
                </a:solidFill>
              </a:rPr>
              <a:t>sd:anyURI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33400" y="2362200"/>
            <a:ext cx="1600200" cy="6858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Lifemapper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1828800"/>
            <a:ext cx="685800" cy="44161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990600" y="3215987"/>
            <a:ext cx="685800" cy="44161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200" y="1018308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WCSPayload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Sequence</a:t>
            </a:r>
          </a:p>
        </p:txBody>
      </p:sp>
      <p:cxnSp>
        <p:nvCxnSpPr>
          <p:cNvPr id="29" name="Straight Arrow Connector 28"/>
          <p:cNvCxnSpPr>
            <a:stCxn id="26" idx="6"/>
            <a:endCxn id="8" idx="1"/>
          </p:cNvCxnSpPr>
          <p:nvPr/>
        </p:nvCxnSpPr>
        <p:spPr>
          <a:xfrm flipV="1">
            <a:off x="5368636" y="997527"/>
            <a:ext cx="2098964" cy="34116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6"/>
            <a:endCxn id="40" idx="1"/>
          </p:cNvCxnSpPr>
          <p:nvPr/>
        </p:nvCxnSpPr>
        <p:spPr>
          <a:xfrm>
            <a:off x="5368636" y="1338695"/>
            <a:ext cx="2098964" cy="358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86400" y="852054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hasWCSPayload1</a:t>
            </a:r>
            <a:endParaRPr lang="en-US" sz="11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486400" y="1581044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hasWCSPayload10</a:t>
            </a:r>
            <a:endParaRPr lang="en-US" sz="11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924800" y="108065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19800" y="112568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4191000" y="6050973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 Type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467600" y="1461654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x</a:t>
            </a:r>
            <a:r>
              <a:rPr lang="en-US" sz="1400" dirty="0" err="1" smtClean="0">
                <a:solidFill>
                  <a:schemeClr val="tx1"/>
                </a:solidFill>
              </a:rPr>
              <a:t>sd:anyURI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7200" y="316468"/>
            <a:ext cx="605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 2: Invokes </a:t>
            </a:r>
            <a:r>
              <a:rPr lang="en-US" dirty="0" err="1" smtClean="0"/>
              <a:t>Lifemapper</a:t>
            </a:r>
            <a:r>
              <a:rPr lang="en-US" dirty="0" smtClean="0"/>
              <a:t> Modeling Rest Service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457200" y="1014844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Experiment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Stage3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27" idx="6"/>
            <a:endCxn id="26" idx="2"/>
          </p:cNvCxnSpPr>
          <p:nvPr/>
        </p:nvCxnSpPr>
        <p:spPr>
          <a:xfrm>
            <a:off x="2320636" y="1335231"/>
            <a:ext cx="1184564" cy="34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09800" y="103379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hasWCSCoverageSet</a:t>
            </a:r>
            <a:endParaRPr lang="en-US" sz="1100" b="1" dirty="0"/>
          </a:p>
        </p:txBody>
      </p:sp>
      <p:sp>
        <p:nvSpPr>
          <p:cNvPr id="37" name="Rounded Rectangle 36"/>
          <p:cNvSpPr/>
          <p:nvPr/>
        </p:nvSpPr>
        <p:spPr>
          <a:xfrm>
            <a:off x="3810000" y="1967346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xsd:string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810000" y="2881746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xsd:string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stCxn id="27" idx="6"/>
            <a:endCxn id="37" idx="1"/>
          </p:cNvCxnSpPr>
          <p:nvPr/>
        </p:nvCxnSpPr>
        <p:spPr>
          <a:xfrm>
            <a:off x="2320636" y="1335231"/>
            <a:ext cx="1489364" cy="867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6"/>
            <a:endCxn id="38" idx="1"/>
          </p:cNvCxnSpPr>
          <p:nvPr/>
        </p:nvCxnSpPr>
        <p:spPr>
          <a:xfrm>
            <a:off x="2320636" y="1335231"/>
            <a:ext cx="1489364" cy="17820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200400" y="164339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hasAlgorithm</a:t>
            </a:r>
            <a:endParaRPr lang="en-US" sz="11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429000" y="251460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hasOccurrenceSetID</a:t>
            </a:r>
            <a:endParaRPr lang="en-US" sz="1100" b="1" dirty="0"/>
          </a:p>
        </p:txBody>
      </p:sp>
      <p:sp>
        <p:nvSpPr>
          <p:cNvPr id="49" name="Oval 48"/>
          <p:cNvSpPr/>
          <p:nvPr/>
        </p:nvSpPr>
        <p:spPr>
          <a:xfrm>
            <a:off x="457200" y="3810000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Experiment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Stage4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810000" y="3894859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xsd:string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/>
          <p:cNvCxnSpPr>
            <a:stCxn id="49" idx="6"/>
            <a:endCxn id="50" idx="1"/>
          </p:cNvCxnSpPr>
          <p:nvPr/>
        </p:nvCxnSpPr>
        <p:spPr>
          <a:xfrm flipV="1">
            <a:off x="2320636" y="4130386"/>
            <a:ext cx="148936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62200" y="4141113"/>
            <a:ext cx="144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hasLifemapperModelURL</a:t>
            </a:r>
            <a:endParaRPr lang="en-US" sz="11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262F-2FCE-452B-B56F-18479F54D7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3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Generation on the Web</a:t>
            </a:r>
          </a:p>
          <a:p>
            <a:r>
              <a:rPr lang="en-US" dirty="0" err="1" smtClean="0"/>
              <a:t>ELSEWeb</a:t>
            </a:r>
            <a:r>
              <a:rPr lang="en-US" dirty="0" smtClean="0"/>
              <a:t> Approach</a:t>
            </a:r>
          </a:p>
          <a:p>
            <a:r>
              <a:rPr lang="en-US" dirty="0" smtClean="0"/>
              <a:t>Describing Data and Adaptor Services</a:t>
            </a:r>
          </a:p>
          <a:p>
            <a:r>
              <a:rPr lang="en-US" dirty="0" smtClean="0"/>
              <a:t>Automated Discovery, Transformation, and Generation</a:t>
            </a:r>
          </a:p>
          <a:p>
            <a:r>
              <a:rPr lang="en-US" dirty="0" smtClean="0"/>
              <a:t>Provenance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Region: Northern Mexico, West Texas and Southern New Mexico</a:t>
            </a:r>
          </a:p>
          <a:p>
            <a:r>
              <a:rPr lang="en-US" dirty="0" smtClean="0"/>
              <a:t>Terrain: Basins and Mountain Ranges </a:t>
            </a:r>
          </a:p>
          <a:p>
            <a:r>
              <a:rPr lang="en-US" dirty="0" smtClean="0"/>
              <a:t>Climate: Mild Summer (35 – 40° C)</a:t>
            </a:r>
          </a:p>
          <a:p>
            <a:endParaRPr lang="en-US" dirty="0" smtClean="0"/>
          </a:p>
          <a:p>
            <a:r>
              <a:rPr lang="en-US" dirty="0" smtClean="0"/>
              <a:t>Flora: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Larrea</a:t>
            </a:r>
            <a:r>
              <a:rPr lang="en-US" dirty="0" smtClean="0"/>
              <a:t> </a:t>
            </a:r>
            <a:r>
              <a:rPr lang="en-US" dirty="0" err="1" smtClean="0"/>
              <a:t>Tridentata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Agave </a:t>
            </a:r>
            <a:r>
              <a:rPr lang="en-US" dirty="0" err="1"/>
              <a:t>lechuguilla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000" y="5433020"/>
            <a:ext cx="622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 Over the past 100 years, 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altered erosion patterns and thus an 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138803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055"/>
            <a:ext cx="7831667" cy="44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9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Complex Chain of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65300"/>
            <a:ext cx="3289300" cy="246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249420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41702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034002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Dust storms containing allergens such as fungus </a:t>
            </a:r>
          </a:p>
        </p:txBody>
      </p:sp>
    </p:spTree>
    <p:extLst>
      <p:ext uri="{BB962C8B-B14F-4D97-AF65-F5344CB8AC3E}">
        <p14:creationId xmlns:p14="http://schemas.microsoft.com/office/powerpoint/2010/main" val="3103315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Inquiries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4525963"/>
          </a:xfrm>
        </p:spPr>
        <p:txBody>
          <a:bodyPr/>
          <a:lstStyle/>
          <a:p>
            <a:pPr lvl="0"/>
            <a:r>
              <a:rPr lang="en-US" sz="2400" dirty="0"/>
              <a:t>I</a:t>
            </a:r>
            <a:r>
              <a:rPr lang="en-US" sz="2400" dirty="0" smtClean="0"/>
              <a:t>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Biodiversity Forecasting can 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from Chihuahua desert to biome X (probably steppe), </a:t>
            </a:r>
            <a:r>
              <a:rPr lang="en-US" sz="2000" dirty="0" smtClean="0"/>
              <a:t>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4851681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67300"/>
            <a:ext cx="3784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5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16535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8542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A Loaded Request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47484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Chihuahua desert to biome X 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 (discovery)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338264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 err="1" smtClean="0"/>
              <a:t>Chihuahuan</a:t>
            </a:r>
            <a:r>
              <a:rPr lang="en-US" sz="1400" dirty="0" smtClean="0"/>
              <a:t> desert is not defined solely by geographic coordinates; it is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503128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>
            <a:off x="3556000" y="4116812"/>
            <a:ext cx="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5264150" y="2773712"/>
            <a:ext cx="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Integration, transformation, and execution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52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lternate Process 16"/>
          <p:cNvSpPr/>
          <p:nvPr/>
        </p:nvSpPr>
        <p:spPr>
          <a:xfrm>
            <a:off x="5443220" y="2648634"/>
            <a:ext cx="2837180" cy="822960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8229600" cy="4525963"/>
          </a:xfrm>
        </p:spPr>
        <p:txBody>
          <a:bodyPr/>
          <a:lstStyle/>
          <a:p>
            <a:r>
              <a:rPr lang="en-US" sz="2400" dirty="0" smtClean="0"/>
              <a:t>Data Discovery:</a:t>
            </a:r>
          </a:p>
          <a:p>
            <a:pPr lvl="1"/>
            <a:r>
              <a:rPr lang="en-US" sz="2000" dirty="0" smtClean="0"/>
              <a:t>Distributed throughout the Web</a:t>
            </a:r>
          </a:p>
          <a:p>
            <a:pPr lvl="1"/>
            <a:r>
              <a:rPr lang="en-US" sz="2000" dirty="0" smtClean="0"/>
              <a:t>Non-uniform descriptions</a:t>
            </a:r>
          </a:p>
          <a:p>
            <a:pPr lvl="1"/>
            <a:r>
              <a:rPr lang="en-US" sz="2000" dirty="0" smtClean="0"/>
              <a:t>Non-uniform formats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4000500"/>
            <a:ext cx="5016500" cy="242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4406900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4660900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005303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3251200" y="4724400"/>
            <a:ext cx="457200" cy="11557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nector 12"/>
          <p:cNvSpPr/>
          <p:nvPr/>
        </p:nvSpPr>
        <p:spPr>
          <a:xfrm>
            <a:off x="5836920" y="2839134"/>
            <a:ext cx="500380" cy="500380"/>
          </a:xfrm>
          <a:prstGeom prst="flowChartConnecto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Connector 14"/>
          <p:cNvSpPr/>
          <p:nvPr/>
        </p:nvSpPr>
        <p:spPr>
          <a:xfrm>
            <a:off x="6662420" y="2839134"/>
            <a:ext cx="500380" cy="500380"/>
          </a:xfrm>
          <a:prstGeom prst="flowChartConnecto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Connector 15"/>
          <p:cNvSpPr/>
          <p:nvPr/>
        </p:nvSpPr>
        <p:spPr>
          <a:xfrm>
            <a:off x="7556500" y="2839134"/>
            <a:ext cx="500380" cy="500380"/>
          </a:xfrm>
          <a:prstGeom prst="flowChartConnecto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9" name="Curved Connector 18"/>
          <p:cNvCxnSpPr>
            <a:stCxn id="9" idx="0"/>
            <a:endCxn id="17" idx="1"/>
          </p:cNvCxnSpPr>
          <p:nvPr/>
        </p:nvCxnSpPr>
        <p:spPr>
          <a:xfrm rot="5400000" flipH="1" flipV="1">
            <a:off x="3629367" y="2910547"/>
            <a:ext cx="1664286" cy="196342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0200" y="3677334"/>
            <a:ext cx="23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do we find relevant data?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23790" y="1976903"/>
            <a:ext cx="447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we aggregate and transform the data to fit </a:t>
            </a:r>
            <a:r>
              <a:rPr lang="en-US" dirty="0" err="1" smtClean="0"/>
              <a:t>Lifemapper</a:t>
            </a:r>
            <a:r>
              <a:rPr lang="en-US" dirty="0" smtClean="0"/>
              <a:t>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1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</a:t>
            </a:r>
            <a:r>
              <a:rPr lang="en-US" dirty="0" err="1" smtClean="0"/>
              <a:t>ELSEWeb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Earth, Life, and Semantic Web (</a:t>
            </a:r>
            <a:r>
              <a:rPr lang="en-US" dirty="0" err="1" smtClean="0"/>
              <a:t>ELSEWeb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semantically</a:t>
            </a:r>
            <a:r>
              <a:rPr lang="en-US" dirty="0"/>
              <a:t>-enabled service oriented </a:t>
            </a:r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supporting </a:t>
            </a:r>
            <a:r>
              <a:rPr lang="en-US" dirty="0"/>
              <a:t>Data-to-Model </a:t>
            </a:r>
            <a:r>
              <a:rPr lang="en-US" dirty="0" smtClean="0"/>
              <a:t>interactions </a:t>
            </a:r>
          </a:p>
          <a:p>
            <a:pPr lvl="1"/>
            <a:r>
              <a:rPr lang="en-US" dirty="0" smtClean="0"/>
              <a:t>streamline </a:t>
            </a:r>
            <a:r>
              <a:rPr lang="en-US" dirty="0"/>
              <a:t>the flow of heterogeneous geographic, social, and geological data </a:t>
            </a:r>
            <a:r>
              <a:rPr lang="en-US" dirty="0" smtClean="0"/>
              <a:t>into </a:t>
            </a:r>
            <a:r>
              <a:rPr lang="en-US" dirty="0" err="1" smtClean="0"/>
              <a:t>Lifemapper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7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845</Words>
  <Application>Microsoft Macintosh PowerPoint</Application>
  <PresentationFormat>On-screen Show (4:3)</PresentationFormat>
  <Paragraphs>200</Paragraphs>
  <Slides>17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ELSEWeb meets SADI</vt:lpstr>
      <vt:lpstr>Outline</vt:lpstr>
      <vt:lpstr>Chihuahuan Desert</vt:lpstr>
      <vt:lpstr>Transition from Grassland to Desert</vt:lpstr>
      <vt:lpstr>A Complex Chain of Events</vt:lpstr>
      <vt:lpstr>Scientific Inquiries</vt:lpstr>
      <vt:lpstr>Challenges: A Loaded Request</vt:lpstr>
      <vt:lpstr>Challenges</vt:lpstr>
      <vt:lpstr>Goal: ELSEWeb</vt:lpstr>
      <vt:lpstr>PowerPoint Presentation</vt:lpstr>
      <vt:lpstr>PowerPoint Presentation</vt:lpstr>
      <vt:lpstr>PowerPoint Presentation</vt:lpstr>
      <vt:lpstr>Lifemapper Model Generation</vt:lpstr>
      <vt:lpstr>Earth Data Analysis Center</vt:lpstr>
      <vt:lpstr>Lifemapper Data Requirements</vt:lpstr>
      <vt:lpstr>PowerPoint Presentation</vt:lpstr>
      <vt:lpstr>PowerPoint Presentation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68</cp:revision>
  <dcterms:created xsi:type="dcterms:W3CDTF">2013-11-06T02:05:54Z</dcterms:created>
  <dcterms:modified xsi:type="dcterms:W3CDTF">2013-11-11T22:37:51Z</dcterms:modified>
</cp:coreProperties>
</file>